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102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6B838-FF9E-DCDA-9B69-0877B687C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6E9FD8-2DE3-4BD2-24ED-C645C8A146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A5A7A-553D-36F9-6814-7C8A8861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5ACA3-0B73-E1B8-2AFD-E28DA8C1C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E94D0-2E32-EF07-5568-A35EEC858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4845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998AE-AF35-9966-28A7-B5BA6613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143D6F-EBD9-FD58-2EA2-66DC83AD54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A4369-42EB-6B23-A120-FC3A4836F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F62C6-89B2-E661-1223-50F4AF206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6851B-65A8-6752-94FF-C16BD429A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4184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A527F4-CB0C-9888-7D84-69DA515FA2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EE7D6-4D77-9D40-2919-4440DCB2C5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1EFDB-B370-5C08-2BE1-8436E7EA0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12EF5-DEFB-4068-2392-10285D85F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C4A19-E6BA-EB04-67DB-34209F87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9610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3802B-8188-37ED-7D5B-E1C318A5B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D6088-2C35-CC85-FC76-A07E7B967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D8FE1-C0D9-91B3-D1E1-D579454C2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895C0-8532-7466-B27F-1868C97D1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9705D-B638-69A8-54A4-8165A88FD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7941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4AD9F-790B-61A1-BE1A-63C6271E3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E2EB3-6A4B-A1B3-9F91-082026968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66904-5FCB-966E-B7E4-562D0EDC8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8B420-5F58-A100-54EC-39214E8D1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C0165-17D0-74CC-D941-11BA9759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9783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7A82F-87D2-C0B6-C26C-55C1818E1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E3440-8110-8257-5D85-BE993AC74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B874DA-D2C6-6990-E429-FDCBD721E6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347D0-9B08-4E5B-B7E9-FF753C6F3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FDE286-0D4A-2D11-1B8E-33B49E936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0B12B-5FF6-82AA-977C-5CE53A758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7307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63DB3-7FCD-EAE2-323C-F4FCC932E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773F3-BD2A-CD56-0633-FFB3562520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F21D5-C56B-6778-FF40-F42E69D181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3EE131-3754-87A8-02F5-CA18F465AC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1BE7BE-EBAB-33F9-15A5-C195B92B34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0B4377-861E-1B2E-FC5F-F92979202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D89B88-2DB8-76B1-F493-EC50B9B2C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EBACE0-780B-2D0B-EB4A-B54E07200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4717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87F73-38AA-18F7-53BA-CEDE777CF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0A1574-BB84-FA2A-1FC8-BA709BE2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C0C64-57E6-4F4E-D9BC-26D736FDA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35699A-3371-5BCD-C5A2-2DCFC78BD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9430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8807AE-4F0D-52BF-1327-C79D2739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D6E1AE-D412-062E-E993-DC7F3D9B6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A44A9-7B98-3766-1827-268DD9CF4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586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CF00A-25F9-DFB6-E508-0B45FD4AA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67801-7658-E774-D13E-B3A48E844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F3C4A1-8421-AC81-BD83-C581A71A2C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3DDDC7-22E7-19CE-3B24-81BB7AE23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7C3B09-6DC3-E047-022F-FC84EE8D9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1F66E-1725-F89E-7CC4-0BCDA2592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3793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80AAE-4C05-FB29-80CD-BB9CA59F6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22C84D-E4F6-B276-0FE7-3025CBF930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E14F90-5C19-F1C8-5C8B-5989E22509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7FAB85-150F-24EA-AC29-57F3D475F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0242A9-DD8F-CC23-1763-22EC818A4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3564CB-3D1B-93D4-C793-AC0204C6F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1074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BC53EA-A7FC-CEBB-99C4-05D17DCDB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D6AE5-0DA9-6B0F-1DEF-A9EDF35A8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69D51B-0C1C-A232-DACE-4480ACBA04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F8231E-961C-44F9-A49A-D4BF5557CBAA}" type="datetimeFigureOut">
              <a:rPr lang="pt-BR" smtClean="0"/>
              <a:t>15/12/2025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2DB99-278E-00F3-96DD-E196A84B58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C8BE2-F7A5-FE23-9F5D-314278328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9BF818-2476-472F-B462-66EF5FFDBDD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5149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8992" y="-34538"/>
            <a:ext cx="6655405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5194" y="-23905"/>
            <a:ext cx="6705251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6886" y="-23905"/>
            <a:ext cx="6705251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B6C89-4E93-07DF-4F8B-E1D1038C20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2409" y="895483"/>
            <a:ext cx="5786232" cy="3011190"/>
          </a:xfrm>
        </p:spPr>
        <p:txBody>
          <a:bodyPr>
            <a:normAutofit/>
          </a:bodyPr>
          <a:lstStyle/>
          <a:p>
            <a:r>
              <a:rPr lang="pt-BR" sz="5400">
                <a:solidFill>
                  <a:schemeClr val="bg1"/>
                </a:solidFill>
              </a:rPr>
              <a:t>Finsight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EE6F02-4CE2-69EE-9FE1-C39F779B8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66270" y="4142096"/>
            <a:ext cx="5338511" cy="1055142"/>
          </a:xfrm>
        </p:spPr>
        <p:txBody>
          <a:bodyPr>
            <a:norm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Análise para identificação de fraudes em transações digitais</a:t>
            </a: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4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83101" y="357831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" name="Oval 30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135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F6A823-C6FF-AAF0-3936-EED6F18BF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</a:rPr>
              <a:t>O Problema</a:t>
            </a:r>
            <a:endParaRPr lang="pt-BR">
              <a:solidFill>
                <a:schemeClr val="bg1"/>
              </a:solidFill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5DCBE-8906-793B-252D-082B50DD9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 internet impulsiona o crescimento dos negócios digitais;</a:t>
            </a:r>
          </a:p>
          <a:p>
            <a:r>
              <a:rPr lang="pt-BR" dirty="0">
                <a:solidFill>
                  <a:schemeClr val="bg1"/>
                </a:solidFill>
              </a:rPr>
              <a:t>Plataformas de e-commerce facilitam vendas online;</a:t>
            </a:r>
          </a:p>
          <a:p>
            <a:r>
              <a:rPr lang="pt-BR" dirty="0">
                <a:solidFill>
                  <a:schemeClr val="bg1"/>
                </a:solidFill>
              </a:rPr>
              <a:t>Fraudes migraram do físico para o virtual;</a:t>
            </a:r>
          </a:p>
          <a:p>
            <a:r>
              <a:rPr lang="pt-BR" dirty="0">
                <a:solidFill>
                  <a:schemeClr val="bg1"/>
                </a:solidFill>
              </a:rPr>
              <a:t>Compras com cartões clonados causam prejuízos.</a:t>
            </a:r>
          </a:p>
        </p:txBody>
      </p:sp>
      <p:grpSp>
        <p:nvGrpSpPr>
          <p:cNvPr id="5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677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D52981-61B9-E79C-A286-37D7544A0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694268"/>
            <a:ext cx="3553510" cy="5477932"/>
          </a:xfrm>
        </p:spPr>
        <p:txBody>
          <a:bodyPr>
            <a:norm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</a:rPr>
              <a:t>A Solução</a:t>
            </a:r>
            <a:endParaRPr lang="pt-BR">
              <a:solidFill>
                <a:schemeClr val="bg1"/>
              </a:solidFill>
            </a:endParaRPr>
          </a:p>
        </p:txBody>
      </p:sp>
      <p:grpSp>
        <p:nvGrpSpPr>
          <p:cNvPr id="10" name="Graphic 38">
            <a:extLst>
              <a:ext uri="{FF2B5EF4-FFF2-40B4-BE49-F238E27FC236}">
                <a16:creationId xmlns:a16="http://schemas.microsoft.com/office/drawing/2014/main" id="{1E8369D0-2C3B-4E27-AC6C-A246AC28C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D5586F-4573-4C57-9793-1EBFDC89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EED35EF-93A0-4921-941C-ECC67AE2A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" name="Graphic 4">
            <a:extLst>
              <a:ext uri="{FF2B5EF4-FFF2-40B4-BE49-F238E27FC236}">
                <a16:creationId xmlns:a16="http://schemas.microsoft.com/office/drawing/2014/main" id="{C6F74901-2A71-43C3-837C-27CCD6B6D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37426" y="2203010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92DF49A-063A-4F60-BE30-D26826492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0DCBBE0-7DEE-43ED-BEE3-ABB179CFC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39FE8DF-D1B2-4074-9BDF-C458EA012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1C143B5-6E24-417D-A035-65747A8E9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31ED8C-8819-4FFB-BF3C-FDA6A90D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A39574D-5ECC-4A94-9CB6-646D90DA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A73D6F7-977D-4026-8F68-CA63C162C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6348370-4FD9-4A99-BB05-944D5B0B0E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146D46-43DB-4487-A191-0970511C3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17B7142-9D64-4D34-B23C-9471326AD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8EB71CD-AB26-440E-A0D5-E1081DB5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4423BD2-7458-4680-AF49-5013C9D30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5547DC8-8B87-4446-9CC9-65AF04A5F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EC11F68A-CC71-4196-BBF3-20CDCD75D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502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85F9950-F10E-4E64-962B-F7034578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502" y="475220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70BF2-E9C1-4DEE-2336-0A143ED44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Implementar mecanismos para detecção de fraudes;</a:t>
            </a:r>
          </a:p>
          <a:p>
            <a:r>
              <a:rPr lang="pt-BR" dirty="0">
                <a:solidFill>
                  <a:schemeClr val="bg1"/>
                </a:solidFill>
              </a:rPr>
              <a:t>Analisar os dados para identificar padrões de comportamento suspeito;</a:t>
            </a:r>
          </a:p>
          <a:p>
            <a:r>
              <a:rPr lang="pt-BR" dirty="0">
                <a:solidFill>
                  <a:schemeClr val="bg1"/>
                </a:solidFill>
              </a:rPr>
              <a:t>Investigar características mais associadas a fraudes;</a:t>
            </a:r>
          </a:p>
          <a:p>
            <a:r>
              <a:rPr lang="pt-BR" dirty="0">
                <a:solidFill>
                  <a:schemeClr val="bg1"/>
                </a:solidFill>
              </a:rPr>
              <a:t>Extrair insights relevantes sobre as transações.</a:t>
            </a: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744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AEEF31-1438-AC84-23E5-EF9A517CE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</a:rPr>
              <a:t>A Demonstração</a:t>
            </a:r>
            <a:endParaRPr lang="pt-BR">
              <a:solidFill>
                <a:schemeClr val="bg1"/>
              </a:solidFill>
            </a:endParaRP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7E48F-DF27-BDD3-F979-910385310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 lnSpcReduction="10000"/>
          </a:bodyPr>
          <a:lstStyle/>
          <a:p>
            <a:r>
              <a:rPr lang="pt-BR" dirty="0">
                <a:solidFill>
                  <a:schemeClr val="bg1"/>
                </a:solidFill>
              </a:rPr>
              <a:t>Gráficos gerados em Python com Pandas, </a:t>
            </a:r>
            <a:r>
              <a:rPr lang="pt-BR" dirty="0" err="1">
                <a:solidFill>
                  <a:schemeClr val="bg1"/>
                </a:solidFill>
              </a:rPr>
              <a:t>Matplotlib</a:t>
            </a:r>
            <a:r>
              <a:rPr lang="pt-BR" dirty="0">
                <a:solidFill>
                  <a:schemeClr val="bg1"/>
                </a:solidFill>
              </a:rPr>
              <a:t> e </a:t>
            </a:r>
            <a:r>
              <a:rPr lang="pt-BR" dirty="0" err="1">
                <a:solidFill>
                  <a:schemeClr val="bg1"/>
                </a:solidFill>
              </a:rPr>
              <a:t>Seaborn</a:t>
            </a:r>
            <a:r>
              <a:rPr lang="pt-BR" dirty="0">
                <a:solidFill>
                  <a:schemeClr val="bg1"/>
                </a:solidFill>
              </a:rPr>
              <a:t>;</a:t>
            </a:r>
          </a:p>
          <a:p>
            <a:r>
              <a:rPr lang="pt-BR" dirty="0">
                <a:solidFill>
                  <a:schemeClr val="bg1"/>
                </a:solidFill>
              </a:rPr>
              <a:t>Análise feita em notebook </a:t>
            </a:r>
            <a:r>
              <a:rPr lang="pt-BR" dirty="0" err="1">
                <a:solidFill>
                  <a:schemeClr val="bg1"/>
                </a:solidFill>
              </a:rPr>
              <a:t>Jupyter</a:t>
            </a:r>
            <a:r>
              <a:rPr lang="pt-BR" dirty="0">
                <a:solidFill>
                  <a:schemeClr val="bg1"/>
                </a:solidFill>
              </a:rPr>
              <a:t> e dashboard via Tableau;</a:t>
            </a:r>
          </a:p>
          <a:p>
            <a:r>
              <a:rPr lang="pt-BR" dirty="0">
                <a:solidFill>
                  <a:schemeClr val="bg1"/>
                </a:solidFill>
              </a:rPr>
              <a:t>Estudo detalhado das transações e comportamento dos golpistas;</a:t>
            </a:r>
          </a:p>
          <a:p>
            <a:r>
              <a:rPr lang="pt-BR" dirty="0">
                <a:solidFill>
                  <a:schemeClr val="bg1"/>
                </a:solidFill>
              </a:rPr>
              <a:t>Propostas de solução para inibir futuras fraudes.</a:t>
            </a: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183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0A3BD0-C91A-3BBA-B74C-6CFFB382E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Finsight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Dashboard</a:t>
            </a:r>
          </a:p>
        </p:txBody>
      </p:sp>
      <p:pic>
        <p:nvPicPr>
          <p:cNvPr id="4" name="Finsight_Dashboard">
            <a:hlinkClick r:id="" action="ppaction://media"/>
            <a:extLst>
              <a:ext uri="{FF2B5EF4-FFF2-40B4-BE49-F238E27FC236}">
                <a16:creationId xmlns:a16="http://schemas.microsoft.com/office/drawing/2014/main" id="{463E98D6-C129-BF5F-F93A-28D16629283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0045" y="1675227"/>
            <a:ext cx="781191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65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878B8F-B005-4585-D382-5B2F1DEB9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694268"/>
            <a:ext cx="3553510" cy="5477932"/>
          </a:xfrm>
        </p:spPr>
        <p:txBody>
          <a:bodyPr>
            <a:norm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</a:rPr>
              <a:t>Resultados e Aprendizados</a:t>
            </a:r>
            <a:endParaRPr lang="pt-BR">
              <a:solidFill>
                <a:schemeClr val="bg1"/>
              </a:solidFill>
            </a:endParaRPr>
          </a:p>
        </p:txBody>
      </p:sp>
      <p:grpSp>
        <p:nvGrpSpPr>
          <p:cNvPr id="36" name="Graphic 38">
            <a:extLst>
              <a:ext uri="{FF2B5EF4-FFF2-40B4-BE49-F238E27FC236}">
                <a16:creationId xmlns:a16="http://schemas.microsoft.com/office/drawing/2014/main" id="{1E8369D0-2C3B-4E27-AC6C-A246AC28C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D5586F-4573-4C57-9793-1EBFDC89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EED35EF-93A0-4921-941C-ECC67AE2A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aphic 4">
            <a:extLst>
              <a:ext uri="{FF2B5EF4-FFF2-40B4-BE49-F238E27FC236}">
                <a16:creationId xmlns:a16="http://schemas.microsoft.com/office/drawing/2014/main" id="{C6F74901-2A71-43C3-837C-27CCD6B6D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37426" y="2203010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92DF49A-063A-4F60-BE30-D26826492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0DCBBE0-7DEE-43ED-BEE3-ABB179CFC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39FE8DF-D1B2-4074-9BDF-C458EA012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1C143B5-6E24-417D-A035-65747A8E9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31ED8C-8819-4FFB-BF3C-FDA6A90D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A39574D-5ECC-4A94-9CB6-646D90DA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A73D6F7-977D-4026-8F68-CA63C162C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6348370-4FD9-4A99-BB05-944D5B0B0E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146D46-43DB-4487-A191-0970511C3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17B7142-9D64-4D34-B23C-9471326AD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8EB71CD-AB26-440E-A0D5-E1081DB5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4423BD2-7458-4680-AF49-5013C9D30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5547DC8-8B87-4446-9CC9-65AF04A5F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EC11F68A-CC71-4196-BBF3-20CDCD75D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502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85F9950-F10E-4E64-962B-F7034578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502" y="475220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7B64F-D584-FB1F-22AD-5608674C6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Destacar características vulneráveis para identificação de fraudes;</a:t>
            </a:r>
          </a:p>
          <a:p>
            <a:r>
              <a:rPr lang="pt-BR" sz="2400" dirty="0">
                <a:solidFill>
                  <a:schemeClr val="bg1"/>
                </a:solidFill>
              </a:rPr>
              <a:t>Tempo de criação da conta e valores fora do padrão são indicativos;</a:t>
            </a:r>
          </a:p>
          <a:p>
            <a:r>
              <a:rPr lang="pt-BR" sz="2400" dirty="0">
                <a:solidFill>
                  <a:schemeClr val="bg1"/>
                </a:solidFill>
              </a:rPr>
              <a:t>Variações na distância das entregas e uso de cupons podem indicar tentativa de golpe;</a:t>
            </a:r>
          </a:p>
          <a:p>
            <a:r>
              <a:rPr lang="pt-BR" sz="2400" dirty="0">
                <a:solidFill>
                  <a:schemeClr val="bg1"/>
                </a:solidFill>
              </a:rPr>
              <a:t>Métodos de segurança no pagamento são fundamentais.</a:t>
            </a:r>
          </a:p>
        </p:txBody>
      </p:sp>
    </p:spTree>
    <p:extLst>
      <p:ext uri="{BB962C8B-B14F-4D97-AF65-F5344CB8AC3E}">
        <p14:creationId xmlns:p14="http://schemas.microsoft.com/office/powerpoint/2010/main" val="2773858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164</Words>
  <Application>Microsoft Office PowerPoint</Application>
  <PresentationFormat>Widescreen</PresentationFormat>
  <Paragraphs>23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Finsight</vt:lpstr>
      <vt:lpstr>O Problema</vt:lpstr>
      <vt:lpstr>A Solução</vt:lpstr>
      <vt:lpstr>A Demonstração</vt:lpstr>
      <vt:lpstr>Finsight Dashboard</vt:lpstr>
      <vt:lpstr>Resultados e Aprendizados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Yuri Barbalho</dc:creator>
  <cp:lastModifiedBy>Yuri Barbalho</cp:lastModifiedBy>
  <cp:revision>5</cp:revision>
  <dcterms:created xsi:type="dcterms:W3CDTF">2025-12-09T17:08:51Z</dcterms:created>
  <dcterms:modified xsi:type="dcterms:W3CDTF">2025-12-15T18:53:56Z</dcterms:modified>
</cp:coreProperties>
</file>

<file path=docProps/thumbnail.jpeg>
</file>